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558"/>
  </p:normalViewPr>
  <p:slideViewPr>
    <p:cSldViewPr snapToGrid="0">
      <p:cViewPr varScale="1">
        <p:scale>
          <a:sx n="121" d="100"/>
          <a:sy n="121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1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9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3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8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5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0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5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1/31/24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90EC9-618C-48B5-9BDE-A4A82571F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87A9A-FA9B-612B-EF2A-22DFA8A1C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4" y="554893"/>
            <a:ext cx="7065108" cy="2547816"/>
          </a:xfrm>
        </p:spPr>
        <p:txBody>
          <a:bodyPr>
            <a:normAutofit/>
          </a:bodyPr>
          <a:lstStyle/>
          <a:p>
            <a:r>
              <a:rPr lang="en-US" dirty="0"/>
              <a:t>ADS Project one </a:t>
            </a:r>
            <a:br>
              <a:rPr lang="en-US" dirty="0"/>
            </a:br>
            <a:r>
              <a:rPr lang="en-US" dirty="0"/>
              <a:t>– Happy Moment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2B71C-2F91-B56C-B41C-046DCEC3C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4588" y="554893"/>
            <a:ext cx="2671191" cy="5583514"/>
          </a:xfrm>
        </p:spPr>
        <p:txBody>
          <a:bodyPr anchor="ctr">
            <a:normAutofit/>
          </a:bodyPr>
          <a:lstStyle/>
          <a:p>
            <a:r>
              <a:rPr lang="en-US" sz="1800" dirty="0"/>
              <a:t>Zhengfei Chen</a:t>
            </a:r>
          </a:p>
        </p:txBody>
      </p:sp>
      <p:pic>
        <p:nvPicPr>
          <p:cNvPr id="4" name="Picture 3" descr="Film reel and slate">
            <a:extLst>
              <a:ext uri="{FF2B5EF4-FFF2-40B4-BE49-F238E27FC236}">
                <a16:creationId xmlns:a16="http://schemas.microsoft.com/office/drawing/2014/main" id="{0B47A184-1881-4635-C6F5-47FD96041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41" b="17279"/>
          <a:stretch/>
        </p:blipFill>
        <p:spPr>
          <a:xfrm>
            <a:off x="20" y="3429000"/>
            <a:ext cx="91439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C6155-4EC6-0DA3-E687-7ADE5B05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3 + </a:t>
            </a:r>
            <a:r>
              <a:rPr lang="en-US" sz="3200" b="1"/>
              <a:t>1</a:t>
            </a:r>
            <a:r>
              <a:rPr lang="en-US" sz="3200"/>
              <a:t> Questions – Visualize the result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graph of blue bars&#10;&#10;Description automatically generated">
            <a:extLst>
              <a:ext uri="{FF2B5EF4-FFF2-40B4-BE49-F238E27FC236}">
                <a16:creationId xmlns:a16="http://schemas.microsoft.com/office/drawing/2014/main" id="{A72B413A-984E-BF4D-0B62-F5BABF6B5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516" y="820743"/>
            <a:ext cx="7908176" cy="51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04965-2CDC-4BBF-7229-0C6E68A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sz="6800" b="1" dirty="0">
                <a:solidFill>
                  <a:srgbClr val="FF0000"/>
                </a:solidFill>
              </a:rPr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FBFE-161F-9052-A191-106BF510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- Enjoy the moment: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Does this joy stem more from within </a:t>
            </a:r>
            <a:r>
              <a:rPr lang="en-US" sz="1800" b="1" dirty="0">
                <a:solidFill>
                  <a:schemeClr val="bg1"/>
                </a:solidFill>
              </a:rPr>
              <a:t>OURSELVES</a:t>
            </a:r>
            <a:r>
              <a:rPr lang="en-US" sz="1800" dirty="0">
                <a:solidFill>
                  <a:schemeClr val="bg1"/>
                </a:solidFill>
              </a:rPr>
              <a:t> or from </a:t>
            </a:r>
            <a:r>
              <a:rPr lang="en-US" sz="1800" b="1" dirty="0">
                <a:solidFill>
                  <a:schemeClr val="bg1"/>
                </a:solidFill>
              </a:rPr>
              <a:t>OTHERS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  <a:p>
            <a:r>
              <a:rPr lang="en-US" sz="1800" dirty="0">
                <a:solidFill>
                  <a:schemeClr val="bg1"/>
                </a:solidFill>
              </a:rPr>
              <a:t>* Filter the words: Activity – Noun</a:t>
            </a:r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1D0D2956-724F-DDC3-7FA1-8B061B4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77" y="1542134"/>
            <a:ext cx="5509101" cy="37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04965-2CDC-4BBF-7229-0C6E68A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sz="6800" b="1" dirty="0">
                <a:solidFill>
                  <a:srgbClr val="FF0000"/>
                </a:solidFill>
              </a:rPr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FBFE-161F-9052-A191-106BF510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dirty="0">
                <a:solidFill>
                  <a:schemeClr val="bg1"/>
                </a:solidFill>
              </a:rPr>
              <a:t> - Enjoy the moment:</a:t>
            </a:r>
          </a:p>
          <a:p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sz="2000" dirty="0">
                <a:solidFill>
                  <a:schemeClr val="bg1"/>
                </a:solidFill>
              </a:rPr>
              <a:t>Does this joy stem more from within </a:t>
            </a:r>
            <a:r>
              <a:rPr lang="en-US" sz="2000" b="1" dirty="0">
                <a:solidFill>
                  <a:schemeClr val="bg1"/>
                </a:solidFill>
              </a:rPr>
              <a:t>OURSELVES</a:t>
            </a:r>
            <a:r>
              <a:rPr lang="en-US" sz="2000" dirty="0">
                <a:solidFill>
                  <a:schemeClr val="bg1"/>
                </a:solidFill>
              </a:rPr>
              <a:t> or from </a:t>
            </a:r>
            <a:r>
              <a:rPr lang="en-US" sz="2000" b="1" dirty="0">
                <a:solidFill>
                  <a:schemeClr val="bg1"/>
                </a:solidFill>
              </a:rPr>
              <a:t>OTHERS</a:t>
            </a:r>
            <a:r>
              <a:rPr lang="en-US" sz="2000" dirty="0">
                <a:solidFill>
                  <a:schemeClr val="bg1"/>
                </a:solidFill>
              </a:rPr>
              <a:t>? </a:t>
            </a:r>
          </a:p>
          <a:p>
            <a:r>
              <a:rPr lang="en-US" dirty="0">
                <a:solidFill>
                  <a:schemeClr val="bg1"/>
                </a:solidFill>
              </a:rPr>
              <a:t> * Only keep Activity – Noun words</a:t>
            </a:r>
          </a:p>
          <a:p>
            <a:r>
              <a:rPr lang="en-US" dirty="0">
                <a:solidFill>
                  <a:schemeClr val="bg1"/>
                </a:solidFill>
              </a:rPr>
              <a:t> * Remove unrelated words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3CAE3C1-AD94-C62F-3E67-47C19F58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5" y="227339"/>
            <a:ext cx="4858795" cy="1907076"/>
          </a:xfrm>
          <a:prstGeom prst="rect">
            <a:avLst/>
          </a:prstGeom>
        </p:spPr>
      </p:pic>
      <p:pic>
        <p:nvPicPr>
          <p:cNvPr id="5" name="Picture 4" descr="A word cloud of words&#10;&#10;Description automatically generated">
            <a:extLst>
              <a:ext uri="{FF2B5EF4-FFF2-40B4-BE49-F238E27FC236}">
                <a16:creationId xmlns:a16="http://schemas.microsoft.com/office/drawing/2014/main" id="{DA6F74A3-C581-A063-EB57-A7761C92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14" y="2361754"/>
            <a:ext cx="5874228" cy="39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3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F976E-CF1B-8822-6E9F-B1C1B1A9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sz="6800" b="1" dirty="0">
                <a:solidFill>
                  <a:srgbClr val="FF0000"/>
                </a:solidFill>
              </a:rPr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58B1-0A78-F9E3-34F2-BC76D7CA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- Bonding: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</a:t>
            </a:r>
            <a:r>
              <a:rPr lang="en-US" sz="1800" b="1" dirty="0">
                <a:solidFill>
                  <a:schemeClr val="bg1"/>
                </a:solidFill>
              </a:rPr>
              <a:t>Who</a:t>
            </a:r>
            <a:r>
              <a:rPr lang="en-US" sz="1800" dirty="0">
                <a:solidFill>
                  <a:schemeClr val="bg1"/>
                </a:solidFill>
              </a:rPr>
              <a:t> we bond with and </a:t>
            </a:r>
            <a:r>
              <a:rPr lang="en-US" sz="1800" b="1" dirty="0">
                <a:solidFill>
                  <a:schemeClr val="bg1"/>
                </a:solidFill>
              </a:rPr>
              <a:t>What </a:t>
            </a:r>
            <a:r>
              <a:rPr lang="en-US" sz="1800" dirty="0">
                <a:solidFill>
                  <a:schemeClr val="bg1"/>
                </a:solidFill>
              </a:rPr>
              <a:t>activities foster this connection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Keep WHO and WHAT activities – Noun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Remove unrelated words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 descr="A black background with words&#10;&#10;Description automatically generated">
            <a:extLst>
              <a:ext uri="{FF2B5EF4-FFF2-40B4-BE49-F238E27FC236}">
                <a16:creationId xmlns:a16="http://schemas.microsoft.com/office/drawing/2014/main" id="{2E045C90-97CA-4C23-6FC0-A57C1D3B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91" y="1580140"/>
            <a:ext cx="5774816" cy="38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7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8996A-D48C-BED2-BE05-3178588F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sz="6800" b="1" dirty="0">
                <a:solidFill>
                  <a:srgbClr val="FF0000"/>
                </a:solidFill>
              </a:rPr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5E654-F978-66F9-EA9B-9438E255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" y="3054927"/>
            <a:ext cx="5784646" cy="31220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    3 Questions in each sub-category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- Exercise: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which sports bring the happiness more frequently?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Only keep sport – BOTH Noun AND Verb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Remove unrelated words</a:t>
            </a:r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44A754CD-C855-38B2-394B-87527AA4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14" y="1344057"/>
            <a:ext cx="5622498" cy="37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18AA-2549-B1AB-CE60-5A4C5D78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FBB8-C8E0-E96A-EECF-003C9E924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Additional Question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- Build ML classification model</a:t>
            </a:r>
          </a:p>
          <a:p>
            <a:r>
              <a:rPr lang="en-US" dirty="0"/>
              <a:t>-  Find the high-related words in each category and find corresponding answer for previous 3 Qs using this model</a:t>
            </a:r>
          </a:p>
          <a:p>
            <a:r>
              <a:rPr lang="en-US" dirty="0"/>
              <a:t>-  Predict the category of future sentences using this model</a:t>
            </a:r>
          </a:p>
        </p:txBody>
      </p:sp>
    </p:spTree>
    <p:extLst>
      <p:ext uri="{BB962C8B-B14F-4D97-AF65-F5344CB8AC3E}">
        <p14:creationId xmlns:p14="http://schemas.microsoft.com/office/powerpoint/2010/main" val="112081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BE80B-0813-AEFA-6874-39DD2625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B746-324C-FDB0-7798-1C03AAF9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Procedure: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Read data, get the classification group and number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Label Encode the target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933C0D-1F8A-0572-D05B-4513EAB7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46" y="439783"/>
            <a:ext cx="3071752" cy="2724942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E55529-F3C7-0AA1-1A12-0AEDB44B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74" y="3503659"/>
            <a:ext cx="3665695" cy="27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0CF3-229D-47B5-EF7E-7025FAFA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1" y="218661"/>
            <a:ext cx="5022630" cy="2119294"/>
          </a:xfrm>
        </p:spPr>
        <p:txBody>
          <a:bodyPr>
            <a:normAutofit/>
          </a:bodyPr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6873C-F849-5A4F-6787-EFAAC723A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1" y="2337955"/>
            <a:ext cx="5253639" cy="393694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Procedure:</a:t>
            </a:r>
          </a:p>
          <a:p>
            <a:pPr marL="457200" indent="-457200"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Preprocess the feature </a:t>
            </a:r>
          </a:p>
          <a:p>
            <a:r>
              <a:rPr lang="en-US" dirty="0">
                <a:solidFill>
                  <a:schemeClr val="bg1"/>
                </a:solidFill>
              </a:rPr>
              <a:t>       - Remove </a:t>
            </a:r>
            <a:r>
              <a:rPr lang="en-US" dirty="0" err="1">
                <a:solidFill>
                  <a:schemeClr val="bg1"/>
                </a:solidFill>
              </a:rPr>
              <a:t>stopwords</a:t>
            </a:r>
            <a:r>
              <a:rPr lang="en-US" dirty="0">
                <a:solidFill>
                  <a:schemeClr val="bg1"/>
                </a:solidFill>
              </a:rPr>
              <a:t> in each sentence</a:t>
            </a:r>
          </a:p>
          <a:p>
            <a:r>
              <a:rPr lang="en-US" dirty="0">
                <a:solidFill>
                  <a:schemeClr val="bg1"/>
                </a:solidFill>
              </a:rPr>
              <a:t>       - Lemmatization for each sentence (</a:t>
            </a:r>
            <a:r>
              <a:rPr lang="en-US" dirty="0" err="1">
                <a:solidFill>
                  <a:schemeClr val="bg1"/>
                </a:solidFill>
              </a:rPr>
              <a:t>e.g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Caring – Care)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Train-test split</a:t>
            </a:r>
          </a:p>
          <a:p>
            <a:pPr marL="457200" indent="-457200"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TF-IDF to process the feature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5531785-433B-B681-E6E7-0B1E5C1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947" y="1921841"/>
            <a:ext cx="3858990" cy="30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6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84C44-7CDD-43B5-8F1F-3CF2E435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5666"/>
            <a:ext cx="6095998" cy="3432333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DB72BB-BF3A-4B26-B030-A159AEA07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AAA056-876F-4672-8553-C5D8D7A6B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95999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07D55-6BD9-A05D-CA4D-167FBD19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AE6F4D-58CE-DCC4-DB3F-E6DE70AA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55" y="4741442"/>
            <a:ext cx="3369771" cy="197423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49802E-DE0A-D551-E47B-3215EC15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536492"/>
            <a:ext cx="3103188" cy="21334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B399-7918-678C-9E9E-DE3670D5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01" y="3870613"/>
            <a:ext cx="5579165" cy="2845064"/>
          </a:xfrm>
        </p:spPr>
        <p:txBody>
          <a:bodyPr>
            <a:normAutofit/>
          </a:bodyPr>
          <a:lstStyle/>
          <a:p>
            <a:r>
              <a:rPr lang="en-US" dirty="0"/>
              <a:t>7.  Use SMOTE to solve the imbalanced            problem for training group</a:t>
            </a:r>
          </a:p>
          <a:p>
            <a:r>
              <a:rPr lang="en-US" dirty="0"/>
              <a:t>8.   Fit the baseline model (logistics) and comparison models (</a:t>
            </a:r>
            <a:r>
              <a:rPr lang="en-US" dirty="0" err="1"/>
              <a:t>XGBoost</a:t>
            </a:r>
            <a:r>
              <a:rPr lang="en-US" dirty="0"/>
              <a:t> and Random Forest) then compare them</a:t>
            </a:r>
          </a:p>
          <a:p>
            <a:r>
              <a:rPr lang="en-US" dirty="0"/>
              <a:t>9.   </a:t>
            </a:r>
            <a:r>
              <a:rPr lang="en-US" dirty="0" err="1"/>
              <a:t>GridSearch</a:t>
            </a:r>
            <a:r>
              <a:rPr lang="en-US" dirty="0"/>
              <a:t> the best Parameter (optional)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889B2B2-9B23-BF7C-4DD1-BADA86B1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469" y="142323"/>
            <a:ext cx="3369771" cy="2291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56FA8-5DEB-7117-4F34-001C1BDE70C5}"/>
              </a:ext>
            </a:extLst>
          </p:cNvPr>
          <p:cNvSpPr txBox="1"/>
          <p:nvPr/>
        </p:nvSpPr>
        <p:spPr>
          <a:xfrm>
            <a:off x="7248939" y="1073426"/>
            <a:ext cx="99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3A5E0-1795-147E-1C1E-19E285044160}"/>
              </a:ext>
            </a:extLst>
          </p:cNvPr>
          <p:cNvSpPr txBox="1"/>
          <p:nvPr/>
        </p:nvSpPr>
        <p:spPr>
          <a:xfrm>
            <a:off x="10389704" y="333954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EC145-CE40-DCDA-3D78-187F2BDE5AF9}"/>
              </a:ext>
            </a:extLst>
          </p:cNvPr>
          <p:cNvSpPr txBox="1"/>
          <p:nvPr/>
        </p:nvSpPr>
        <p:spPr>
          <a:xfrm>
            <a:off x="7023652" y="5433391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8666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315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Bahnschrift</vt:lpstr>
      <vt:lpstr>MatrixVTI</vt:lpstr>
      <vt:lpstr>ADS Project one  – Happy Moment</vt:lpstr>
      <vt:lpstr>3 + 1 Questions</vt:lpstr>
      <vt:lpstr>3 + 1 Questions</vt:lpstr>
      <vt:lpstr>3 + 1 Questions</vt:lpstr>
      <vt:lpstr>3 + 1 Questions</vt:lpstr>
      <vt:lpstr>3 + 1 Questions</vt:lpstr>
      <vt:lpstr>3 + 1 Questions</vt:lpstr>
      <vt:lpstr>3 + 1 Questions</vt:lpstr>
      <vt:lpstr>3 + 1 Questions</vt:lpstr>
      <vt:lpstr>3 + 1 Questions – Visualize the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 Project one  – Happy Moment</dc:title>
  <dc:creator>Chen, Zhengfei</dc:creator>
  <cp:lastModifiedBy>Chen, Zhengfei</cp:lastModifiedBy>
  <cp:revision>3</cp:revision>
  <dcterms:created xsi:type="dcterms:W3CDTF">2024-01-29T19:39:56Z</dcterms:created>
  <dcterms:modified xsi:type="dcterms:W3CDTF">2024-01-31T21:02:58Z</dcterms:modified>
</cp:coreProperties>
</file>